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FC94-ADFA-CD40-8A2D-D1B11F1883E1}" type="datetimeFigureOut">
              <a:rPr lang="it-IT" smtClean="0"/>
              <a:t>11/10/17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374-510B-BB43-9CCB-A43EB1B9A59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49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FC94-ADFA-CD40-8A2D-D1B11F1883E1}" type="datetimeFigureOut">
              <a:rPr lang="it-IT" smtClean="0"/>
              <a:t>11/10/17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374-510B-BB43-9CCB-A43EB1B9A59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92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FC94-ADFA-CD40-8A2D-D1B11F1883E1}" type="datetimeFigureOut">
              <a:rPr lang="it-IT" smtClean="0"/>
              <a:t>11/10/17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374-510B-BB43-9CCB-A43EB1B9A59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66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FC94-ADFA-CD40-8A2D-D1B11F1883E1}" type="datetimeFigureOut">
              <a:rPr lang="it-IT" smtClean="0"/>
              <a:t>11/10/17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374-510B-BB43-9CCB-A43EB1B9A59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0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FC94-ADFA-CD40-8A2D-D1B11F1883E1}" type="datetimeFigureOut">
              <a:rPr lang="it-IT" smtClean="0"/>
              <a:t>11/10/17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374-510B-BB43-9CCB-A43EB1B9A59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4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FC94-ADFA-CD40-8A2D-D1B11F1883E1}" type="datetimeFigureOut">
              <a:rPr lang="it-IT" smtClean="0"/>
              <a:t>11/10/17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374-510B-BB43-9CCB-A43EB1B9A59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42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FC94-ADFA-CD40-8A2D-D1B11F1883E1}" type="datetimeFigureOut">
              <a:rPr lang="it-IT" smtClean="0"/>
              <a:t>11/10/17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374-510B-BB43-9CCB-A43EB1B9A59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84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FC94-ADFA-CD40-8A2D-D1B11F1883E1}" type="datetimeFigureOut">
              <a:rPr lang="it-IT" smtClean="0"/>
              <a:t>11/10/17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374-510B-BB43-9CCB-A43EB1B9A59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04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FC94-ADFA-CD40-8A2D-D1B11F1883E1}" type="datetimeFigureOut">
              <a:rPr lang="it-IT" smtClean="0"/>
              <a:t>11/10/17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374-510B-BB43-9CCB-A43EB1B9A59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81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FC94-ADFA-CD40-8A2D-D1B11F1883E1}" type="datetimeFigureOut">
              <a:rPr lang="it-IT" smtClean="0"/>
              <a:t>11/10/17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374-510B-BB43-9CCB-A43EB1B9A59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9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FC94-ADFA-CD40-8A2D-D1B11F1883E1}" type="datetimeFigureOut">
              <a:rPr lang="it-IT" smtClean="0"/>
              <a:t>11/10/17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374-510B-BB43-9CCB-A43EB1B9A59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09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FC94-ADFA-CD40-8A2D-D1B11F1883E1}" type="datetimeFigureOut">
              <a:rPr lang="it-IT" smtClean="0"/>
              <a:t>11/10/17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A374-510B-BB43-9CCB-A43EB1B9A59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57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hyperlink" Target="mailto:gianluca.marin@virgilio.i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74077" y="11407"/>
            <a:ext cx="6417923" cy="6846593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  <a:lumOff val="0"/>
                  <a:alpha val="0"/>
                </a:schemeClr>
              </a:gs>
              <a:gs pos="100000">
                <a:schemeClr val="bg2">
                  <a:lumMod val="90000"/>
                  <a:lumOff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it-IT" sz="1100" dirty="0"/>
              <a:t>CORSO DI SEDAZIONE COSCIENTE INALATORIA </a:t>
            </a:r>
            <a:r>
              <a:rPr lang="it-IT" sz="1100" dirty="0" smtClean="0"/>
              <a:t>con PROTOSSIDO D’AZOTO </a:t>
            </a:r>
            <a:r>
              <a:rPr lang="it-IT" sz="1100" dirty="0" smtClean="0"/>
              <a:t>IN </a:t>
            </a:r>
            <a:r>
              <a:rPr lang="it-IT" sz="1100" dirty="0"/>
              <a:t>ODONTOIATRIA </a:t>
            </a:r>
          </a:p>
          <a:p>
            <a:r>
              <a:rPr lang="it-IT" sz="1100" dirty="0"/>
              <a:t>- PRESENTAZIONE  e PROGRAMMA -</a:t>
            </a:r>
          </a:p>
          <a:p>
            <a:r>
              <a:rPr lang="it-IT" sz="1100" dirty="0"/>
              <a:t>La sedazione cosciente </a:t>
            </a:r>
            <a:r>
              <a:rPr lang="it-IT" sz="1100" dirty="0" smtClean="0"/>
              <a:t>inalatoria con PROTOSSIDO D’AZOTO rappresenta </a:t>
            </a:r>
            <a:r>
              <a:rPr lang="it-IT" sz="1100" dirty="0"/>
              <a:t>una tecnica molto sicura ed </a:t>
            </a:r>
            <a:r>
              <a:rPr lang="it-IT" sz="1100" dirty="0" smtClean="0"/>
              <a:t>efficace che suscita ampio interesse nel mondo odontoiatrico perché “paziente-centrica” e di vantaggio per gli operatori che possono lavorare con un paziente più collaborante in tutte le branche odontoiatriche. Perciò non stupisce la richiesta di informazioni a riguardo da parte del mondo odontoiatrico, essendo una tecnica sempre presente negli studi dentistici di successo.</a:t>
            </a:r>
            <a:endParaRPr lang="it-IT" sz="1100" dirty="0"/>
          </a:p>
          <a:p>
            <a:r>
              <a:rPr lang="it-IT" sz="1100" dirty="0" smtClean="0"/>
              <a:t>Questo tipo di “sedazione” </a:t>
            </a:r>
            <a:r>
              <a:rPr lang="it-IT" sz="1100" dirty="0" err="1" smtClean="0"/>
              <a:t>nduce</a:t>
            </a:r>
            <a:r>
              <a:rPr lang="it-IT" sz="1100" dirty="0" smtClean="0"/>
              <a:t> </a:t>
            </a:r>
            <a:r>
              <a:rPr lang="it-IT" sz="1100" dirty="0" err="1"/>
              <a:t>ansiolisi</a:t>
            </a:r>
            <a:r>
              <a:rPr lang="it-IT" sz="1100" dirty="0"/>
              <a:t>, analgesia, ed </a:t>
            </a:r>
            <a:r>
              <a:rPr lang="it-IT" sz="1100" dirty="0" smtClean="0"/>
              <a:t>incide positivamente </a:t>
            </a:r>
            <a:r>
              <a:rPr lang="it-IT" sz="1100" dirty="0"/>
              <a:t>sui rapporti di fiducia fra paziente ed odontoiatra. </a:t>
            </a:r>
            <a:r>
              <a:rPr lang="it-IT" sz="1100" dirty="0" smtClean="0"/>
              <a:t> Al </a:t>
            </a:r>
            <a:r>
              <a:rPr lang="it-IT" sz="1100" dirty="0"/>
              <a:t>tempo </a:t>
            </a:r>
            <a:r>
              <a:rPr lang="it-IT" sz="1100" dirty="0" smtClean="0"/>
              <a:t>stesso </a:t>
            </a:r>
            <a:r>
              <a:rPr lang="it-IT" sz="1100" dirty="0"/>
              <a:t>limita o annulla l’incidenza stessa di emergenze mediche. Tale tecnica inoltre indicata </a:t>
            </a:r>
            <a:r>
              <a:rPr lang="it-IT" sz="1100" dirty="0" smtClean="0"/>
              <a:t>prevalentemente </a:t>
            </a:r>
            <a:r>
              <a:rPr lang="it-IT" sz="1100" dirty="0"/>
              <a:t>nel trattamento dei pazienti in pedodonzia. Poiché l’AIAO riafferma che il </a:t>
            </a:r>
            <a:r>
              <a:rPr lang="it-IT" sz="1100" dirty="0" smtClean="0"/>
              <a:t>paziente </a:t>
            </a:r>
            <a:r>
              <a:rPr lang="it-IT" sz="1100" dirty="0"/>
              <a:t>odontoiatrico deve essere, ove necessario, </a:t>
            </a:r>
            <a:r>
              <a:rPr lang="it-IT" sz="1100" dirty="0" err="1"/>
              <a:t>pre</a:t>
            </a:r>
            <a:r>
              <a:rPr lang="it-IT" sz="1100" dirty="0"/>
              <a:t>-sedato per </a:t>
            </a:r>
            <a:r>
              <a:rPr lang="it-IT" sz="1100" dirty="0" err="1"/>
              <a:t>os</a:t>
            </a:r>
            <a:r>
              <a:rPr lang="it-IT" sz="1100" dirty="0"/>
              <a:t> i corsi di sedazione cosciente </a:t>
            </a:r>
          </a:p>
          <a:p>
            <a:r>
              <a:rPr lang="it-IT" sz="1100" dirty="0"/>
              <a:t>inalatoria prevedono l’illustrazione delle tecniche di sedazione enterale nel bambino e nell’adulto. </a:t>
            </a:r>
          </a:p>
          <a:p>
            <a:r>
              <a:rPr lang="it-IT" sz="1100" dirty="0"/>
              <a:t>I nostri corsi sono programmati in due sessioni, una teorica ed una </a:t>
            </a:r>
            <a:r>
              <a:rPr lang="it-IT" sz="1100" dirty="0" smtClean="0"/>
              <a:t>pratica</a:t>
            </a:r>
            <a:r>
              <a:rPr lang="it-IT" sz="1100" dirty="0"/>
              <a:t>. I contenuti teorico-pratici dei corsi di sedazione cosciente inalatoria sono </a:t>
            </a:r>
            <a:r>
              <a:rPr lang="it-IT" sz="1100" dirty="0" smtClean="0"/>
              <a:t>conformi </a:t>
            </a:r>
            <a:r>
              <a:rPr lang="it-IT" sz="1100" dirty="0"/>
              <a:t>ai protocolli didattico-professionalizzanti emanati dall’AIAO e nel rispetto delle </a:t>
            </a:r>
            <a:r>
              <a:rPr lang="it-IT" sz="1100" dirty="0" smtClean="0"/>
              <a:t>norme</a:t>
            </a:r>
            <a:r>
              <a:rPr lang="it-IT" sz="1100" dirty="0"/>
              <a:t>, linee guida e delle disposizioni di società o istituzioni europee ed internazionali. Verrà dato ampio spazio alle esercitazioni pratiche perché tutti i partecipanti provino su di sé e </a:t>
            </a:r>
            <a:r>
              <a:rPr lang="it-IT" sz="1100" dirty="0" smtClean="0"/>
              <a:t>su un </a:t>
            </a:r>
            <a:r>
              <a:rPr lang="it-IT" sz="1100" dirty="0"/>
              <a:t>collega il protossido con </a:t>
            </a:r>
            <a:r>
              <a:rPr lang="it-IT" sz="1100" dirty="0" err="1"/>
              <a:t>hands-on</a:t>
            </a:r>
            <a:r>
              <a:rPr lang="it-IT" sz="1100" dirty="0"/>
              <a:t> diretto sugli </a:t>
            </a:r>
            <a:r>
              <a:rPr lang="it-IT" sz="1100" dirty="0" smtClean="0"/>
              <a:t>apparecchi</a:t>
            </a:r>
          </a:p>
          <a:p>
            <a:endParaRPr lang="it-IT" sz="1100" dirty="0"/>
          </a:p>
          <a:p>
            <a:r>
              <a:rPr lang="it-IT" sz="1100" dirty="0"/>
              <a:t>CORSO DI SEDAZIONE COSCIENTE INALATORIA CON N2O </a:t>
            </a:r>
          </a:p>
          <a:p>
            <a:r>
              <a:rPr lang="it-IT" sz="1100" dirty="0"/>
              <a:t>Il corso di sedazione cosciente inalatoria prevede l’insegnamento e la discussione dei seguenti </a:t>
            </a:r>
          </a:p>
          <a:p>
            <a:r>
              <a:rPr lang="it-IT" sz="1100" dirty="0"/>
              <a:t>argomenti: </a:t>
            </a:r>
          </a:p>
          <a:p>
            <a:r>
              <a:rPr lang="it-IT" sz="1100" dirty="0"/>
              <a:t>1. Valutazione psicologica, clinica, fisica, del rischio, informazione, consenso informato. Le </a:t>
            </a:r>
          </a:p>
          <a:p>
            <a:r>
              <a:rPr lang="it-IT" sz="1100" dirty="0"/>
              <a:t>normative nazionali ed internazionali </a:t>
            </a:r>
          </a:p>
          <a:p>
            <a:r>
              <a:rPr lang="it-IT" sz="1100" dirty="0"/>
              <a:t>2. Definizione di sedazione cosciente, moderata, profonda e di anestesia generale. Breve </a:t>
            </a:r>
          </a:p>
          <a:p>
            <a:r>
              <a:rPr lang="it-IT" sz="1100" dirty="0"/>
              <a:t>illustrazione della storia del protossido </a:t>
            </a:r>
            <a:r>
              <a:rPr lang="it-IT" sz="1100" dirty="0" smtClean="0"/>
              <a:t>d’azoto</a:t>
            </a:r>
            <a:r>
              <a:rPr lang="it-IT" sz="1100" dirty="0"/>
              <a:t>. </a:t>
            </a:r>
          </a:p>
          <a:p>
            <a:r>
              <a:rPr lang="it-IT" sz="1100" dirty="0"/>
              <a:t>3. Caratteristiche fisiche, farmacocinetiche, farmacologiche e farmacodinamiche del N2O. </a:t>
            </a:r>
          </a:p>
          <a:p>
            <a:r>
              <a:rPr lang="it-IT" sz="1100" dirty="0"/>
              <a:t>4. Norme, leggi, raccomandazioni e linee guida sulla sedazione cosciente </a:t>
            </a:r>
          </a:p>
          <a:p>
            <a:r>
              <a:rPr lang="it-IT" sz="1100" dirty="0"/>
              <a:t>5. Le apparecchiature e le macchine. </a:t>
            </a:r>
          </a:p>
          <a:p>
            <a:r>
              <a:rPr lang="it-IT" sz="1100" dirty="0"/>
              <a:t>6. Sicurezza e conservazione </a:t>
            </a:r>
            <a:r>
              <a:rPr lang="it-IT" sz="1100" dirty="0" smtClean="0"/>
              <a:t>dell’armamentario</a:t>
            </a:r>
            <a:r>
              <a:rPr lang="it-IT" sz="1100" dirty="0"/>
              <a:t>. Monitoraggio. Il sistema respiratorio delle </a:t>
            </a:r>
          </a:p>
          <a:p>
            <a:r>
              <a:rPr lang="it-IT" sz="1100" dirty="0"/>
              <a:t>apparecchiature. </a:t>
            </a:r>
            <a:r>
              <a:rPr lang="it-IT" sz="1100" dirty="0" smtClean="0"/>
              <a:t>L’eliminazione </a:t>
            </a:r>
            <a:r>
              <a:rPr lang="it-IT" sz="1100" dirty="0"/>
              <a:t>dei gas. La centralizzazione degli impianti. </a:t>
            </a:r>
          </a:p>
          <a:p>
            <a:r>
              <a:rPr lang="it-IT" sz="1100" dirty="0"/>
              <a:t>7. Il sistema </a:t>
            </a:r>
            <a:r>
              <a:rPr lang="it-IT" sz="1100" dirty="0" err="1"/>
              <a:t>ventilatorio</a:t>
            </a:r>
            <a:r>
              <a:rPr lang="it-IT" sz="1100" dirty="0"/>
              <a:t> nella persona umana. </a:t>
            </a:r>
          </a:p>
          <a:p>
            <a:r>
              <a:rPr lang="it-IT" sz="1100" dirty="0"/>
              <a:t>8. Stadi </a:t>
            </a:r>
            <a:r>
              <a:rPr lang="it-IT" sz="1100" dirty="0" smtClean="0"/>
              <a:t>dell’anestesia </a:t>
            </a:r>
            <a:r>
              <a:rPr lang="it-IT" sz="1100" dirty="0"/>
              <a:t>e piani del I¬∞ stadio di anestesia </a:t>
            </a:r>
          </a:p>
          <a:p>
            <a:r>
              <a:rPr lang="it-IT" sz="1100" dirty="0"/>
              <a:t>9. Tecniche comportamentali e tecniche di somministrazione nel bambino. </a:t>
            </a:r>
          </a:p>
          <a:p>
            <a:r>
              <a:rPr lang="it-IT" sz="1100" dirty="0"/>
              <a:t>10. Tecniche comportamentali e di somministrazione </a:t>
            </a:r>
            <a:r>
              <a:rPr lang="it-IT" sz="1100" dirty="0" smtClean="0"/>
              <a:t>nell’adulto</a:t>
            </a:r>
            <a:r>
              <a:rPr lang="it-IT" sz="1100" dirty="0"/>
              <a:t>. </a:t>
            </a:r>
          </a:p>
          <a:p>
            <a:r>
              <a:rPr lang="it-IT" sz="1100" dirty="0"/>
              <a:t>11. I gas anestetici ed il sistema respiratorio negli strumenti per la somministrazione del N2O </a:t>
            </a:r>
          </a:p>
          <a:p>
            <a:r>
              <a:rPr lang="it-IT" sz="1100" dirty="0"/>
              <a:t>12. La preparazione </a:t>
            </a:r>
            <a:r>
              <a:rPr lang="it-IT" sz="1100" dirty="0" smtClean="0"/>
              <a:t>dell’apparecchio </a:t>
            </a:r>
            <a:endParaRPr lang="it-IT" sz="1100" dirty="0"/>
          </a:p>
          <a:p>
            <a:r>
              <a:rPr lang="it-IT" sz="1100" dirty="0"/>
              <a:t>13. Centralizzazione del N2O e dell‚ÄôO2 </a:t>
            </a:r>
          </a:p>
          <a:p>
            <a:r>
              <a:rPr lang="it-IT" sz="1100" dirty="0"/>
              <a:t>ed impianti a norma nello studio odontoiatrico </a:t>
            </a:r>
          </a:p>
          <a:p>
            <a:r>
              <a:rPr lang="it-IT" sz="1100" dirty="0"/>
              <a:t>14. </a:t>
            </a:r>
            <a:r>
              <a:rPr lang="it-IT" sz="1100" dirty="0" smtClean="0"/>
              <a:t>Modalit</a:t>
            </a:r>
            <a:r>
              <a:rPr lang="it-IT" sz="1100" dirty="0"/>
              <a:t>à</a:t>
            </a:r>
            <a:r>
              <a:rPr lang="it-IT" sz="1100" dirty="0" smtClean="0"/>
              <a:t> </a:t>
            </a:r>
            <a:r>
              <a:rPr lang="it-IT" sz="1100" dirty="0"/>
              <a:t>per la eliminazione del N2O </a:t>
            </a:r>
          </a:p>
          <a:p>
            <a:r>
              <a:rPr lang="it-IT" sz="1100" dirty="0"/>
              <a:t>15. La cartella clinica: valutazione psichica, clinica, fisica, consenso informato ed informazioni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427" y="11406"/>
            <a:ext cx="2910253" cy="2342955"/>
          </a:xfrm>
          <a:prstGeom prst="rect">
            <a:avLst/>
          </a:prstGeom>
          <a:gradFill rotWithShape="0">
            <a:gsLst>
              <a:gs pos="0">
                <a:schemeClr val="accent1">
                  <a:lumMod val="100000"/>
                  <a:lumOff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solidFill>
                  <a:srgbClr val="FFFFFF"/>
                </a:solidFill>
                <a:effectLst/>
                <a:latin typeface="Arial" charset="0"/>
                <a:ea typeface="Calibri" charset="0"/>
                <a:cs typeface="Times New Roman" charset="0"/>
              </a:rPr>
              <a:t>CORSO DI SEDAZIONE COSCIENTE INALATORIA CON PROTOSSIDO D’AZOTO PER ADULTI E BAMBINI IN ODONTOIATRIA</a:t>
            </a:r>
            <a:endParaRPr lang="it-IT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48684" y="11406"/>
            <a:ext cx="2825392" cy="5340693"/>
          </a:xfrm>
          <a:prstGeom prst="rect">
            <a:avLst/>
          </a:prstGeom>
          <a:gradFill rotWithShape="1">
            <a:gsLst>
              <a:gs pos="0">
                <a:schemeClr val="accent1">
                  <a:lumMod val="100000"/>
                  <a:lumOff val="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b" anchorCtr="0" upright="1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US" sz="110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SEDE </a:t>
            </a:r>
            <a:r>
              <a:rPr lang="en-US" sz="1100" dirty="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DEL CORSO: STUDIO DENTISTICO DOTT.GIANLUCA MARIN, </a:t>
            </a:r>
            <a:r>
              <a:rPr lang="en-US" sz="1100" dirty="0" err="1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Conegliano</a:t>
            </a:r>
            <a:r>
              <a:rPr lang="en-US" sz="1100" dirty="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 (TV) , via </a:t>
            </a:r>
            <a:r>
              <a:rPr lang="en-US" sz="1100" dirty="0" err="1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Piovesana</a:t>
            </a:r>
            <a:r>
              <a:rPr lang="en-US" sz="1100" dirty="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 159 PER INFO.: TEL. </a:t>
            </a:r>
            <a:r>
              <a:rPr lang="en-US" sz="1100" dirty="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3474832282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endParaRPr lang="it-IT" sz="1100" dirty="0">
              <a:solidFill>
                <a:srgbClr val="4F81BD"/>
              </a:solidFill>
              <a:latin typeface="Cambria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it-IT" sz="1100" dirty="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PARTECIPANTI: MASSIMO 16 ODONTOIATRI, MEDICI ISCRITTI ALL’ALBO DEGLI ODONTOIATRI, IGIENISTI </a:t>
            </a:r>
            <a:r>
              <a:rPr lang="it-IT" sz="1100" dirty="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DENTALI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endParaRPr lang="it-IT" sz="1100" dirty="0">
              <a:solidFill>
                <a:srgbClr val="4F81BD"/>
              </a:solidFill>
              <a:latin typeface="Cambria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endParaRPr lang="it-IT" sz="1100" dirty="0" smtClean="0">
              <a:solidFill>
                <a:srgbClr val="4F81BD"/>
              </a:solidFill>
              <a:latin typeface="Cambria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it-IT" sz="1100" dirty="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DURATA</a:t>
            </a:r>
            <a:r>
              <a:rPr lang="it-IT" sz="1100" dirty="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: UN </a:t>
            </a:r>
            <a:r>
              <a:rPr lang="it-IT" sz="1100" dirty="0" err="1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VENERDì</a:t>
            </a:r>
            <a:r>
              <a:rPr lang="it-IT" sz="1100" dirty="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 E UN </a:t>
            </a:r>
            <a:r>
              <a:rPr lang="it-IT" sz="1100" dirty="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SABATO MATTINA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endParaRPr lang="it-IT" sz="1100" dirty="0" smtClean="0">
              <a:solidFill>
                <a:srgbClr val="4F81BD"/>
              </a:solidFill>
              <a:latin typeface="Cambria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it-IT" sz="1100" dirty="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ALBERGHI CONSIGLIATI: HOTEL PREALPI , S.VENDEMIANO, 300 metri dallo </a:t>
            </a:r>
            <a:r>
              <a:rPr lang="it-IT" sz="1100" dirty="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studio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endParaRPr lang="it-IT" sz="1100" dirty="0" smtClean="0">
              <a:solidFill>
                <a:srgbClr val="4F81BD"/>
              </a:solidFill>
              <a:latin typeface="Cambria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endParaRPr lang="it-IT" sz="1100" dirty="0" smtClean="0">
              <a:solidFill>
                <a:srgbClr val="4F81BD"/>
              </a:solidFill>
              <a:latin typeface="Cambria" charset="0"/>
              <a:ea typeface="Calibri" charset="0"/>
              <a:cs typeface="Times New Roman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1230" y="3036473"/>
            <a:ext cx="2736199" cy="455295"/>
          </a:xfrm>
          <a:prstGeom prst="rect">
            <a:avLst/>
          </a:prstGeom>
          <a:solidFill>
            <a:srgbClr val="DAE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b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24 e 25  </a:t>
            </a:r>
            <a:r>
              <a:rPr lang="en-US" dirty="0" err="1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Novembre</a:t>
            </a:r>
            <a:r>
              <a:rPr lang="en-US" dirty="0" smtClean="0">
                <a:solidFill>
                  <a:srgbClr val="4F81BD"/>
                </a:solidFill>
                <a:latin typeface="Cambria" charset="0"/>
                <a:ea typeface="Calibri" charset="0"/>
                <a:cs typeface="Times New Roman" charset="0"/>
              </a:rPr>
              <a:t> 2017</a:t>
            </a:r>
            <a:endParaRPr lang="it-IT" dirty="0">
              <a:solidFill>
                <a:srgbClr val="4F81BD"/>
              </a:solidFill>
              <a:effectLst/>
              <a:latin typeface="Cambria" charset="0"/>
              <a:ea typeface="Calibri" charset="0"/>
              <a:cs typeface="Times New Roman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14" y="1961980"/>
            <a:ext cx="1131967" cy="101521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" y="3655078"/>
            <a:ext cx="2715380" cy="83980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80" y="5554272"/>
            <a:ext cx="2130738" cy="13067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6" y="4717472"/>
            <a:ext cx="968687" cy="203611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23290" y="2558265"/>
            <a:ext cx="12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www.aiao.it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897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2193" y="1"/>
            <a:ext cx="3143891" cy="6739846"/>
          </a:xfrm>
          <a:prstGeom prst="rect">
            <a:avLst/>
          </a:prstGeom>
          <a:solidFill>
            <a:srgbClr val="DAE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b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endParaRPr lang="en-US" sz="1600" dirty="0" smtClean="0">
              <a:solidFill>
                <a:srgbClr val="4F81BD"/>
              </a:solidFill>
              <a:latin typeface="Cambria" charset="0"/>
              <a:ea typeface="Calibri" charset="0"/>
              <a:cs typeface="Times New Roman" charset="0"/>
            </a:endParaRPr>
          </a:p>
        </p:txBody>
      </p:sp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3544585" y="257606"/>
            <a:ext cx="8445357" cy="6153468"/>
            <a:chOff x="8245671" y="6985"/>
            <a:chExt cx="6881010" cy="5013662"/>
          </a:xfrm>
        </p:grpSpPr>
        <p:sp>
          <p:nvSpPr>
            <p:cNvPr id="5" name="Casella di testo 12"/>
            <p:cNvSpPr txBox="1"/>
            <p:nvPr/>
          </p:nvSpPr>
          <p:spPr>
            <a:xfrm>
              <a:off x="9467846" y="6985"/>
              <a:ext cx="5658835" cy="501366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 smtClean="0">
                  <a:effectLst/>
                  <a:latin typeface="Times New Roman" charset="0"/>
                  <a:ea typeface="Calibri" charset="0"/>
                  <a:cs typeface="Times New Roman" charset="0"/>
                </a:rPr>
                <a:t>PROFILO DEI RELATORI: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 smtClean="0">
                  <a:effectLst/>
                  <a:latin typeface="Times New Roman" charset="0"/>
                  <a:ea typeface="Calibri" charset="0"/>
                  <a:cs typeface="Times New Roman" charset="0"/>
                </a:rPr>
                <a:t>Prof</a:t>
              </a:r>
              <a:r>
                <a:rPr lang="en-US" sz="1200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. Giovanni </a:t>
              </a:r>
              <a:r>
                <a:rPr lang="en-US" sz="1200" dirty="0" err="1">
                  <a:effectLst/>
                  <a:latin typeface="Times New Roman" charset="0"/>
                  <a:ea typeface="Calibri" charset="0"/>
                  <a:cs typeface="Times New Roman" charset="0"/>
                </a:rPr>
                <a:t>Manani</a:t>
              </a:r>
              <a:endParaRPr lang="it-IT" sz="1200" dirty="0">
                <a:effectLst/>
                <a:ea typeface="Calibri" charset="0"/>
                <a:cs typeface="Times New Roman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Dal </a:t>
              </a:r>
              <a:r>
                <a:rPr lang="en-US" sz="120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1965 – 2009 (44 </a:t>
              </a:r>
              <a:r>
                <a:rPr lang="en-US" sz="120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anni</a:t>
              </a:r>
              <a:r>
                <a:rPr lang="en-US" sz="120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)</a:t>
              </a:r>
              <a:r>
                <a:rPr lang="en-US" sz="1200" dirty="0">
                  <a:solidFill>
                    <a:srgbClr val="535657"/>
                  </a:solidFill>
                  <a:effectLst/>
                  <a:latin typeface="MS Mincho" charset="-128"/>
                  <a:ea typeface="Calibri" charset="0"/>
                  <a:cs typeface="MS Mincho" charset="-128"/>
                </a:rPr>
                <a:t> 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Responsabile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Servizio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Anestesia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e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Rianimazione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Clinica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Ortopedica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e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Clinica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Odontoiatrica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dell’Azienda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Ospedaliera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Padova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,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Professore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Ordinario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del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c.so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Anestesia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e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rianimazione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del CLOPD di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Padova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. 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S Mincho" charset="-128"/>
                  <a:ea typeface="Calibri" charset="0"/>
                  <a:cs typeface="MS Mincho" charset="-128"/>
                </a:rPr>
                <a:t> 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Presidente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del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Collegio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dei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Primari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Anestesia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e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Rianimazione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del Veneto dal 1999 al </a:t>
              </a:r>
              <a:r>
                <a:rPr lang="en-US" sz="1200" dirty="0" smtClean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2001.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S Mincho" charset="-128"/>
                  <a:ea typeface="Calibri" charset="0"/>
                  <a:cs typeface="MS Mincho" charset="-128"/>
                </a:rPr>
                <a:t> 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Presidente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Collegio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dei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Primari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Anestesia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e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Rianimazione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del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Triveneto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dal 2001 al 2004.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Direttore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del Master in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Sedazione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 smtClean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Cosciente</a:t>
              </a:r>
              <a:r>
                <a:rPr lang="en-US" sz="1200" dirty="0" smtClean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dal 2001 al 2007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presso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l’Università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PD.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Autore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oltre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200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pubblicazioni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scientifiche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in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Anestesiologia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.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Autore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del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libro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testo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“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Anestesia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Odontoiatrica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ed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Emergenze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” Ed.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Idelson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-Gnocchi, 2011. </a:t>
              </a:r>
              <a:endParaRPr lang="it-IT" sz="1200" dirty="0">
                <a:effectLst/>
                <a:ea typeface="Calibri" charset="0"/>
                <a:cs typeface="Times New Roman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kern="50" dirty="0" err="1">
                  <a:solidFill>
                    <a:srgbClr val="535657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Dott</a:t>
              </a:r>
              <a:r>
                <a:rPr lang="en-US" sz="1200" b="1" kern="50" dirty="0">
                  <a:solidFill>
                    <a:srgbClr val="535657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. </a:t>
              </a:r>
              <a:r>
                <a:rPr lang="en-US" sz="1200" b="1" kern="50" dirty="0" err="1">
                  <a:solidFill>
                    <a:srgbClr val="535657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Gianluca</a:t>
              </a:r>
              <a:r>
                <a:rPr lang="en-US" sz="1200" b="1" kern="50" dirty="0">
                  <a:solidFill>
                    <a:srgbClr val="535657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Marin </a:t>
              </a:r>
              <a:endParaRPr lang="it-IT" sz="1200" dirty="0">
                <a:effectLst/>
                <a:ea typeface="Calibri" charset="0"/>
                <a:cs typeface="Times New Roman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Laureato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a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pieni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voti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 in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Odontoiatria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e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Protesi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Dentaria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conseguita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presso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l’Università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Padova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nel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2001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discutendo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“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L’Utilizzo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del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Carisolv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in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Pedodonzia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”. Ha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frequentato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corsi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perfezionamento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in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Implantologia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Osteointegrata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e in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Chirurgia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Parodontale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presso</a:t>
              </a:r>
              <a:r>
                <a:rPr lang="en-US" sz="1200" kern="50" dirty="0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l’Università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Milano </a:t>
              </a:r>
              <a:r>
                <a:rPr lang="en-US" sz="1200" kern="50" dirty="0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, </a:t>
              </a:r>
              <a:r>
                <a:rPr lang="en-US" sz="1200" kern="50" dirty="0" err="1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Padova</a:t>
              </a:r>
              <a:r>
                <a:rPr lang="en-US" sz="1200" kern="50" dirty="0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e Firenze.    E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’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stato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membro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del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Consiglio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Direttivo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e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responsabile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dei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rapporti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con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l’estero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prima per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l’AINOS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(Ass.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Italiana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Narco-Odontostomatologia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)  </a:t>
              </a:r>
              <a:r>
                <a:rPr lang="en-US" sz="1200" kern="50" dirty="0">
                  <a:solidFill>
                    <a:schemeClr val="tx1"/>
                  </a:solidFill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 smtClean="0">
                  <a:solidFill>
                    <a:schemeClr val="tx1"/>
                  </a:solidFill>
                  <a:latin typeface="Times New Roman" charset="0"/>
                  <a:ea typeface="Calibri" charset="0"/>
                  <a:cs typeface="Times New Roman" charset="0"/>
                </a:rPr>
                <a:t>attualmente</a:t>
              </a:r>
              <a:r>
                <a:rPr lang="en-US" sz="1200" kern="50" dirty="0" smtClean="0">
                  <a:solidFill>
                    <a:schemeClr val="tx1"/>
                  </a:solidFill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per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l’AIAO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(Ass.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Italiana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Anestesia</a:t>
              </a:r>
              <a:r>
                <a:rPr lang="en-US" sz="1200" kern="50" dirty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Odontoiatrica</a:t>
              </a:r>
              <a:r>
                <a:rPr lang="en-US" sz="1200" kern="50" dirty="0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) </a:t>
              </a:r>
              <a:r>
                <a:rPr lang="en-US" sz="1200" kern="50" dirty="0" err="1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oltre</a:t>
              </a:r>
              <a:r>
                <a:rPr lang="en-US" sz="1200" kern="50" dirty="0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che</a:t>
              </a:r>
              <a:r>
                <a:rPr lang="en-US" sz="1200" kern="50" dirty="0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docente</a:t>
              </a:r>
              <a:r>
                <a:rPr lang="en-US" sz="1200" kern="50" dirty="0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accreditato</a:t>
              </a:r>
              <a:r>
                <a:rPr lang="en-US" sz="1200" kern="50" dirty="0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per </a:t>
              </a:r>
              <a:r>
                <a:rPr lang="en-US" sz="1200" kern="50" dirty="0" err="1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entrambe</a:t>
              </a:r>
              <a:r>
                <a:rPr lang="en-US" sz="1200" kern="50" dirty="0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le </a:t>
              </a:r>
              <a:r>
                <a:rPr lang="en-US" sz="1200" kern="50" dirty="0" err="1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Società</a:t>
              </a:r>
              <a:r>
                <a:rPr lang="en-US" sz="1200" kern="50" dirty="0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kern="50" dirty="0" err="1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Scientifiche</a:t>
              </a:r>
              <a:r>
                <a:rPr lang="en-US" sz="1200" kern="50" dirty="0" smtClean="0">
                  <a:solidFill>
                    <a:schemeClr val="tx1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.</a:t>
              </a:r>
              <a:endParaRPr lang="it-IT" sz="1200" dirty="0">
                <a:solidFill>
                  <a:schemeClr val="tx1"/>
                </a:solidFill>
                <a:effectLst/>
                <a:ea typeface="Calibri" charset="0"/>
                <a:cs typeface="Times New Roman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kern="50" dirty="0">
                  <a:solidFill>
                    <a:srgbClr val="535657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 </a:t>
              </a:r>
              <a:endParaRPr lang="it-IT" sz="1200" dirty="0">
                <a:effectLst/>
                <a:ea typeface="Calibri" charset="0"/>
                <a:cs typeface="Times New Roman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kern="50" dirty="0" err="1">
                  <a:solidFill>
                    <a:srgbClr val="535657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D.ssa</a:t>
              </a:r>
              <a:r>
                <a:rPr lang="en-US" sz="1200" b="1" kern="50" dirty="0">
                  <a:solidFill>
                    <a:srgbClr val="535657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Francesca </a:t>
              </a:r>
              <a:r>
                <a:rPr lang="en-US" sz="1200" b="1" kern="50" dirty="0" err="1">
                  <a:solidFill>
                    <a:srgbClr val="535657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Olivi</a:t>
              </a:r>
              <a:endParaRPr lang="it-IT" sz="1200" dirty="0">
                <a:effectLst/>
                <a:ea typeface="Calibri" charset="0"/>
                <a:cs typeface="Times New Roman" charset="0"/>
              </a:endParaRPr>
            </a:p>
            <a:p>
              <a:pPr algn="just">
                <a:lnSpc>
                  <a:spcPct val="115000"/>
                </a:lnSpc>
                <a:spcAft>
                  <a:spcPts val="750"/>
                </a:spcAft>
              </a:pP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Laureata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in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Odontoiatria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e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Protesi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Dentaria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conseguita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presso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l’Università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degli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Studi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Modena e Reggio Emilia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nell’anno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accademico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2003/2004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discutendo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la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tesi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“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Uso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dell’Ozonoterapia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in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Odontoiatri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Infantile”,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voto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110/110 lode. 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Si </a:t>
              </a:r>
              <a:r>
                <a:rPr lang="en-US" sz="1200" dirty="0" err="1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dedica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esclusivamente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alla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Pedodonzia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nel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primo studio </a:t>
              </a:r>
              <a:r>
                <a:rPr lang="en-US" sz="1200" dirty="0" err="1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dentistico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in Italia per bambini. </a:t>
              </a:r>
              <a:r>
                <a:rPr lang="en-US" sz="1200" dirty="0" err="1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Specialista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in </a:t>
              </a:r>
              <a:r>
                <a:rPr lang="en-US" sz="1200" dirty="0" err="1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Ortognatodonzia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, ha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frequentato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corsi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in Laser-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terapia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,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Ozonoterapia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e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il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Corso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primo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livello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Psicoterapia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e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Ipnosi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Medica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presso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la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Società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Medica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Italiana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Psicoterapia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e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Ipnosi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. </a:t>
              </a:r>
              <a:r>
                <a:rPr lang="en-US" sz="1200" dirty="0" err="1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Autrice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di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alcune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pubblicazioni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nel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campo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della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Pedodonzia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e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dell’Ortodonzia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.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Docente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di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corsi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in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Pedodonzia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presso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il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proprio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Times New Roman" charset="0"/>
                  <a:ea typeface="Calibri" charset="0"/>
                  <a:cs typeface="Times New Roman" charset="0"/>
                </a:rPr>
                <a:t> Studio a Modena.</a:t>
              </a:r>
              <a:endParaRPr lang="it-IT" sz="1200" dirty="0">
                <a:effectLst/>
                <a:ea typeface="Calibri" charset="0"/>
                <a:cs typeface="Times New Roman" charset="0"/>
              </a:endParaRPr>
            </a:p>
            <a:p>
              <a:pPr>
                <a:lnSpc>
                  <a:spcPct val="16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it-IT" sz="1200" i="1" dirty="0">
                  <a:solidFill>
                    <a:srgbClr val="76923C"/>
                  </a:solidFill>
                  <a:effectLst/>
                  <a:ea typeface="Calibri" charset="0"/>
                  <a:cs typeface="Times New Roman" charset="0"/>
                </a:rPr>
                <a:t> </a:t>
              </a:r>
            </a:p>
          </p:txBody>
        </p:sp>
        <p:pic>
          <p:nvPicPr>
            <p:cNvPr id="6" name="Immagin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910" y="363211"/>
              <a:ext cx="974725" cy="974725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5671" y="1914612"/>
              <a:ext cx="1047964" cy="1047964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054" y="3630870"/>
              <a:ext cx="790581" cy="1183504"/>
            </a:xfrm>
            <a:prstGeom prst="rect">
              <a:avLst/>
            </a:prstGeom>
          </p:spPr>
        </p:pic>
      </p:grpSp>
      <p:sp>
        <p:nvSpPr>
          <p:cNvPr id="2" name="Rettangolo 1"/>
          <p:cNvSpPr/>
          <p:nvPr/>
        </p:nvSpPr>
        <p:spPr>
          <a:xfrm>
            <a:off x="82193" y="71919"/>
            <a:ext cx="288486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Times New Roman" charset="0"/>
                <a:ea typeface="Times New Roman" charset="0"/>
                <a:cs typeface="Times New Roman" charset="0"/>
              </a:rPr>
              <a:t>DATA del CORSO</a:t>
            </a:r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24 e 25 novembre 2017</a:t>
            </a:r>
          </a:p>
          <a:p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MODALITA</a:t>
            </a:r>
            <a:r>
              <a:rPr lang="it-IT" sz="1400" dirty="0">
                <a:latin typeface="Times New Roman" charset="0"/>
                <a:ea typeface="Times New Roman" charset="0"/>
                <a:cs typeface="Times New Roman" charset="0"/>
              </a:rPr>
              <a:t>’ D’ISCRIZIONE: Inviare i propri dati contenenti Nome Cognome, Codice </a:t>
            </a:r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Fiscale, </a:t>
            </a:r>
            <a:r>
              <a:rPr lang="it-IT" sz="1400" dirty="0">
                <a:latin typeface="Times New Roman" charset="0"/>
                <a:ea typeface="Times New Roman" charset="0"/>
                <a:cs typeface="Times New Roman" charset="0"/>
              </a:rPr>
              <a:t>Partita IVA, Indirizzo, telefono personale, email a:</a:t>
            </a:r>
          </a:p>
          <a:p>
            <a:r>
              <a:rPr lang="it-IT" sz="1400" dirty="0">
                <a:latin typeface="Times New Roman" charset="0"/>
                <a:ea typeface="Times New Roman" charset="0"/>
                <a:cs typeface="Times New Roman" charset="0"/>
                <a:hlinkClick r:id="rId5"/>
              </a:rPr>
              <a:t>gianluca.marin@virgilio.it</a:t>
            </a:r>
            <a:endParaRPr lang="it-IT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400" dirty="0">
                <a:latin typeface="Times New Roman" charset="0"/>
                <a:ea typeface="Times New Roman" charset="0"/>
                <a:cs typeface="Times New Roman" charset="0"/>
              </a:rPr>
              <a:t>PER INFORMAZIONI: </a:t>
            </a:r>
            <a:endParaRPr lang="it-IT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tel</a:t>
            </a:r>
            <a:r>
              <a:rPr lang="it-IT" sz="14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347 4832282</a:t>
            </a:r>
            <a:endParaRPr lang="it-IT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400" b="1" dirty="0">
                <a:latin typeface="Times New Roman" charset="0"/>
                <a:ea typeface="Times New Roman" charset="0"/>
                <a:cs typeface="Times New Roman" charset="0"/>
              </a:rPr>
              <a:t>COSTO DEL CORSO</a:t>
            </a:r>
            <a:r>
              <a:rPr lang="it-IT" sz="14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endParaRPr lang="it-IT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Medici e Odontoiatri: euro 450+IVA</a:t>
            </a:r>
            <a:r>
              <a:rPr lang="it-IT" sz="14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endParaRPr lang="it-IT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Igienisti Dentali:         euro 350+IVA</a:t>
            </a:r>
          </a:p>
          <a:p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Include </a:t>
            </a:r>
            <a:r>
              <a:rPr lang="it-IT" sz="1400" dirty="0">
                <a:latin typeface="Times New Roman" charset="0"/>
                <a:ea typeface="Times New Roman" charset="0"/>
                <a:cs typeface="Times New Roman" charset="0"/>
              </a:rPr>
              <a:t>i coffee-break e il pranzo di venerdì presso </a:t>
            </a:r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un ristorante.</a:t>
            </a:r>
            <a:endParaRPr lang="it-IT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BONIFICO all’ IBAN:</a:t>
            </a:r>
          </a:p>
          <a:p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IT28B0200862060000000686335</a:t>
            </a:r>
            <a:endParaRPr lang="it-IT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400" dirty="0">
                <a:latin typeface="Times New Roman" charset="0"/>
                <a:ea typeface="Times New Roman" charset="0"/>
                <a:cs typeface="Times New Roman" charset="0"/>
              </a:rPr>
              <a:t>INTESTATO A: Studio Dentistico </a:t>
            </a:r>
            <a:r>
              <a:rPr lang="it-IT" sz="1400" dirty="0" err="1" smtClean="0">
                <a:latin typeface="Times New Roman" charset="0"/>
                <a:ea typeface="Times New Roman" charset="0"/>
                <a:cs typeface="Times New Roman" charset="0"/>
              </a:rPr>
              <a:t>Dott.Marin</a:t>
            </a:r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 Gianluca</a:t>
            </a:r>
          </a:p>
          <a:p>
            <a:endParaRPr lang="it-IT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IMPORTO:</a:t>
            </a:r>
          </a:p>
          <a:p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Medici Odontoiatri euro 549,00</a:t>
            </a:r>
          </a:p>
          <a:p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Igienisti Dentali:     euro 427,00</a:t>
            </a:r>
            <a:endParaRPr lang="it-IT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1400" dirty="0" smtClean="0">
                <a:latin typeface="Times New Roman" charset="0"/>
                <a:ea typeface="Times New Roman" charset="0"/>
                <a:cs typeface="Times New Roman" charset="0"/>
              </a:rPr>
              <a:t>CAUSALE: Indicare Nome Cognome del partecipante e “corso inalatoria” .</a:t>
            </a:r>
            <a:endParaRPr lang="it-IT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79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671</Words>
  <Application>Microsoft Macintosh PowerPoint</Application>
  <PresentationFormat>Widescreen</PresentationFormat>
  <Paragraphs>72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Calibri</vt:lpstr>
      <vt:lpstr>Calibri Light</vt:lpstr>
      <vt:lpstr>Cambria</vt:lpstr>
      <vt:lpstr>MS Mincho</vt:lpstr>
      <vt:lpstr>Times New Roman</vt:lpstr>
      <vt:lpstr>Arial</vt:lpstr>
      <vt:lpstr>Tema di Office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27</cp:revision>
  <cp:lastPrinted>2017-10-12T11:58:32Z</cp:lastPrinted>
  <dcterms:created xsi:type="dcterms:W3CDTF">2017-10-09T19:54:32Z</dcterms:created>
  <dcterms:modified xsi:type="dcterms:W3CDTF">2017-10-12T11:58:36Z</dcterms:modified>
</cp:coreProperties>
</file>